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73" r:id="rId2"/>
    <p:sldId id="272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6" r:id="rId18"/>
    <p:sldId id="275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2" d="100"/>
          <a:sy n="92" d="100"/>
        </p:scale>
        <p:origin x="57" y="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38475" cy="46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t" anchorCtr="0" compatLnSpc="1">
            <a:prstTxWarp prst="textNoShape">
              <a:avLst/>
            </a:prstTxWarp>
          </a:bodyPr>
          <a:lstStyle>
            <a:lvl1pPr defTabSz="951508" eaLnBrk="0" hangingPunct="0"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-1588"/>
            <a:ext cx="3038475" cy="46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t" anchorCtr="0" compatLnSpc="1">
            <a:prstTxWarp prst="textNoShape">
              <a:avLst/>
            </a:prstTxWarp>
          </a:bodyPr>
          <a:lstStyle>
            <a:lvl1pPr algn="r" defTabSz="951508" eaLnBrk="0" hangingPunct="0"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b" anchorCtr="0" compatLnSpc="1">
            <a:prstTxWarp prst="textNoShape">
              <a:avLst/>
            </a:prstTxWarp>
          </a:bodyPr>
          <a:lstStyle>
            <a:lvl1pPr defTabSz="951508" eaLnBrk="0" hangingPunct="0"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b" anchorCtr="0" compatLnSpc="1">
            <a:prstTxWarp prst="textNoShape">
              <a:avLst/>
            </a:prstTxWarp>
          </a:bodyPr>
          <a:lstStyle>
            <a:lvl1pPr algn="r" defTabSz="951508" eaLnBrk="0" hangingPunct="0"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C10DF4-AF36-44C6-BC1F-029971221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40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38475" cy="46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t" anchorCtr="0" compatLnSpc="1">
            <a:prstTxWarp prst="textNoShape">
              <a:avLst/>
            </a:prstTxWarp>
          </a:bodyPr>
          <a:lstStyle>
            <a:lvl1pPr defTabSz="951508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-1588"/>
            <a:ext cx="3038475" cy="46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t" anchorCtr="0" compatLnSpc="1">
            <a:prstTxWarp prst="textNoShape">
              <a:avLst/>
            </a:prstTxWarp>
          </a:bodyPr>
          <a:lstStyle>
            <a:lvl1pPr algn="r" defTabSz="951508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b" anchorCtr="0" compatLnSpc="1">
            <a:prstTxWarp prst="textNoShape">
              <a:avLst/>
            </a:prstTxWarp>
          </a:bodyPr>
          <a:lstStyle>
            <a:lvl1pPr defTabSz="951508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94" tIns="0" rIns="19094" bIns="0" numCol="1" anchor="b" anchorCtr="0" compatLnSpc="1">
            <a:prstTxWarp prst="textNoShape">
              <a:avLst/>
            </a:prstTxWarp>
          </a:bodyPr>
          <a:lstStyle>
            <a:lvl1pPr algn="r" defTabSz="951508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229E931-3FAB-46E2-BDD2-2945C5D6B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77" tIns="47735" rIns="93877" bIns="47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notes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4850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802377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65138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31863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970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62138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0773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9801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8141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2701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9043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2277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4081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4920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7859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2854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966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848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473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2833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0016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3060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301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469" tIns="49325" rIns="95469" bIns="4932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532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934C7E2-B680-4C12-88DA-7A15EF4AAC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08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40EE8-E734-488E-9454-00B8D9500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5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72292-897C-476B-BE2D-3D3A892453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5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1) 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7FF2-103A-4076-919C-E26477ABB4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25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ED0BD-8E33-4773-9501-6CA985409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07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E3E6-A5AF-496D-A8F6-3563C8A388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93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D4ECE-C1C6-49AD-995A-F90E819B0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6C81-4B31-4003-9203-BFD0479299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83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3F25E-EDAA-45E1-99A7-AA37104480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6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DAE65-DD95-47D3-9B20-616080C82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83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FD76D-534F-490E-82B0-0221AB3C5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6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 altLang="en-US"/>
              <a:t>ASME Code of Ethics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77449D8-2676-40E7-B3E7-CCBFD07BF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66B901-34E3-4095-8C80-7ED8E569E7E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914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Engineering Ethics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3688" y="2433638"/>
            <a:ext cx="7010400" cy="2227262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Discussion   not   Lecture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Ethics   not   Morals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No person is perfect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1D9E30-C4AF-488A-BB76-A5BAF89E466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914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4.  Faithful agents or trustees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611687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Avoid and disclose conflicts of interest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Do not accept compensation, financial or otherwise, from more than one party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Do not solicit or accept considerations for specifying products/materials/suppliers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Do not solicit or accept considerations from contractors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When in public service, do not participate in decisions involving your firm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5CEEA4-D5A9-484C-93E5-75FC275561F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688262" cy="128746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4.  Faithful agents or trustees (continued)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2308225"/>
            <a:ext cx="8040687" cy="4535488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Arial" panose="020B0604020202020204" pitchFamily="34" charset="0"/>
              </a:rPr>
              <a:t>Advise if a project may not be successful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Arial" panose="020B0604020202020204" pitchFamily="34" charset="0"/>
              </a:rPr>
              <a:t>Do not work on commission basis when professional judgment may be compromised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Arial" panose="020B0604020202020204" pitchFamily="34" charset="0"/>
              </a:rPr>
              <a:t>Do not accept outside professional employment without notification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Arial" panose="020B0604020202020204" pitchFamily="34" charset="0"/>
              </a:rPr>
              <a:t>Do not use employer facilities for private practice without consent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Arial" panose="020B0604020202020204" pitchFamily="34" charset="0"/>
              </a:rPr>
              <a:t>Do </a:t>
            </a:r>
            <a:r>
              <a:rPr lang="en-US" altLang="en-US" sz="2800" dirty="0">
                <a:latin typeface="Arial" panose="020B0604020202020204" pitchFamily="34" charset="0"/>
              </a:rPr>
              <a:t>not falsely recruit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C05DD7-8728-421F-A5ED-7E4340DA7E5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338" y="228600"/>
            <a:ext cx="7688262" cy="2362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5. Respect proprietary information and intellectual property 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0938" y="2424113"/>
            <a:ext cx="77724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Proprietary information</a:t>
            </a:r>
          </a:p>
          <a:p>
            <a:pPr marL="800100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smtClean="0">
                <a:latin typeface="Arial" panose="020B0604020202020204" pitchFamily="34" charset="0"/>
              </a:rPr>
              <a:t>Do not disclose business affairs or technical processes without consent or unless required by law</a:t>
            </a:r>
          </a:p>
          <a:p>
            <a:pPr marL="800100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smtClean="0">
                <a:latin typeface="Arial" panose="020B0604020202020204" pitchFamily="34" charset="0"/>
              </a:rPr>
              <a:t>Do not disclose findings of board or commission unless required by law</a:t>
            </a:r>
          </a:p>
          <a:p>
            <a:pPr marL="800100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smtClean="0">
                <a:latin typeface="Arial" panose="020B0604020202020204" pitchFamily="34" charset="0"/>
              </a:rPr>
              <a:t>Designs supplied by clients shall not be duplicated without consent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BB0DED-D3EF-47F0-953A-B26F0F38BC8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7724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Arial" panose="020B0604020202020204" pitchFamily="34" charset="0"/>
              </a:rPr>
              <a:t>Intellectual property</a:t>
            </a:r>
          </a:p>
          <a:p>
            <a:pPr marL="914400" lvl="1" indent="-4572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Patents</a:t>
            </a:r>
          </a:p>
          <a:p>
            <a:pPr marL="914400" lvl="1" indent="-4572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Copyright</a:t>
            </a:r>
          </a:p>
          <a:p>
            <a:pPr marL="914400" lvl="1" indent="-4572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Software</a:t>
            </a:r>
          </a:p>
          <a:p>
            <a:pPr marL="914400" lvl="1" indent="-4572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Trade dress</a:t>
            </a:r>
          </a:p>
          <a:p>
            <a:pPr marL="914400" lvl="1" indent="-4572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Enter into agreements regarding patents and copyrights</a:t>
            </a: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338" y="228600"/>
            <a:ext cx="7688262" cy="2362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5. Respect proprietary information and intellectual property (continued)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2C36CD-7AA7-470A-8F4C-DC63A4D15F7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696200" cy="1828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6. Associate only with reputable persons and organizations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819400"/>
            <a:ext cx="7772400" cy="324008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smtClean="0">
                <a:latin typeface="Arial" panose="020B0604020202020204" pitchFamily="34" charset="0"/>
              </a:rPr>
              <a:t>Do not associate with or permit use of names by persons/firms engaged in fraudulent or dishonest practices</a:t>
            </a:r>
          </a:p>
          <a:p>
            <a:pPr eaLnBrk="1" hangingPunct="1"/>
            <a:r>
              <a:rPr lang="en-US" altLang="en-US" sz="2400" smtClean="0">
                <a:latin typeface="Arial" panose="020B0604020202020204" pitchFamily="34" charset="0"/>
              </a:rPr>
              <a:t>Do not use association with others to disguise unethical acts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64C62B-2FAB-4CF7-A354-52383B7F6C4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612062" cy="128746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7. Issue only objective and truthful public statements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267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Endeavor to extend public knowledge and prevent misunderstandings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Be completely objective and truthful in reports, statements or testimony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Express professional opinion founded only upon adequate knowledge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Do not issue paid statements without identification of self/client/compensation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Dignified and modest in explaining your work and its merit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5373D5-DDCA-4C03-8326-988CCD5AA1C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2209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8. Consider environmental </a:t>
            </a:r>
            <a:r>
              <a:rPr lang="en-US" altLang="en-US" smtClean="0">
                <a:latin typeface="Arial" panose="020B0604020202020204" pitchFamily="34" charset="0"/>
              </a:rPr>
              <a:t>impact </a:t>
            </a:r>
            <a:r>
              <a:rPr lang="en-US" altLang="en-US" smtClean="0">
                <a:latin typeface="Arial" panose="020B0604020202020204" pitchFamily="34" charset="0"/>
              </a:rPr>
              <a:t>and sustainable </a:t>
            </a:r>
            <a:r>
              <a:rPr lang="en-US" altLang="en-US" dirty="0" smtClean="0">
                <a:latin typeface="Arial" panose="020B0604020202020204" pitchFamily="34" charset="0"/>
              </a:rPr>
              <a:t>development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19375"/>
            <a:ext cx="7772400" cy="32480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Impact of plans and designs on environment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Meets the needs of the present without compromising the ability of future generations to meet their own needs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Related to Canon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AFAB40-5D7D-4CB7-82A9-B7CA746F2D1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246697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9. Do not seek ethical sanctions against other engineers unless warranted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19375"/>
            <a:ext cx="7772400" cy="30956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Do not falsely injure reputations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Must be based on relevant codes, policies, procedures or laws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B4EA6D-40AB-4A8A-AD4E-B0CB62B6F16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0"/>
            <a:ext cx="7772400" cy="2819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10.  ASME members agree to abide by this Code of Ethics and ASME Constitution, By-Laws and Policies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9DC6D8-20AD-4B9A-904F-743BBB01F74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717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150938" y="914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Engineering Ethics</a:t>
            </a:r>
          </a:p>
        </p:txBody>
      </p:sp>
      <p:sp>
        <p:nvSpPr>
          <p:cNvPr id="717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258888" y="2357438"/>
            <a:ext cx="7620000" cy="2227262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How ?  -  THINK and TALK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What ?  -  TRUTH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latin typeface="Arial" panose="020B0604020202020204" pitchFamily="34" charset="0"/>
              </a:rPr>
              <a:t>Why ?  -  EASY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9B5415-1F59-457B-8DEF-9FD0FD50CC5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922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03338" y="228600"/>
            <a:ext cx="7688262" cy="3200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ASME Code of Ethics of Engineers</a:t>
            </a:r>
            <a:r>
              <a:rPr lang="en-US" altLang="en-US" sz="2400" smtClean="0">
                <a:solidFill>
                  <a:schemeClr val="hlink"/>
                </a:solidFill>
                <a:latin typeface="Arial" panose="020B0604020202020204" pitchFamily="34" charset="0"/>
              </a:rPr>
              <a:t/>
            </a:r>
            <a:br>
              <a:rPr lang="en-US" altLang="en-US" sz="2400" smtClean="0">
                <a:solidFill>
                  <a:schemeClr val="hlink"/>
                </a:solidFill>
                <a:latin typeface="Arial" panose="020B0604020202020204" pitchFamily="34" charset="0"/>
              </a:rPr>
            </a:br>
            <a:r>
              <a:rPr lang="en-US" altLang="en-US" sz="2400" smtClean="0">
                <a:solidFill>
                  <a:schemeClr val="hlink"/>
                </a:solidFill>
                <a:latin typeface="Arial" panose="020B0604020202020204" pitchFamily="34" charset="0"/>
              </a:rPr>
              <a:t>https://www.asme.org/wwwasmeorg/media/ResourceFiles/AboutASME/Get%20Involved/Advocacy/Policy-Publications/P-15-7-Ethics.pdf</a:t>
            </a:r>
            <a:br>
              <a:rPr lang="en-US" altLang="en-US" sz="2400" smtClean="0">
                <a:solidFill>
                  <a:schemeClr val="hlink"/>
                </a:solidFill>
                <a:latin typeface="Arial" panose="020B0604020202020204" pitchFamily="34" charset="0"/>
              </a:rPr>
            </a:br>
            <a:endParaRPr lang="en-US" altLang="en-US" sz="2400" smtClean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30325" y="3438525"/>
            <a:ext cx="6629400" cy="192405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The Fundamental Principles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The Fundamental Canons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Criteria for Interpretation of Canons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3DEC21-D768-4BFC-8FB0-A860BC9C715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914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4000" smtClean="0">
                <a:latin typeface="Arial" panose="020B0604020202020204" pitchFamily="34" charset="0"/>
              </a:rPr>
              <a:t>The Fundamental Principles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894512" cy="4114800"/>
          </a:xfrm>
          <a:noFill/>
        </p:spPr>
        <p:txBody>
          <a:bodyPr lIns="92075" tIns="46038" rIns="92075" bIns="46038"/>
          <a:lstStyle/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800" smtClean="0">
                <a:latin typeface="Arial" panose="020B0604020202020204" pitchFamily="34" charset="0"/>
              </a:rPr>
              <a:t>Use knowledge and skill for advancement of human welfare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800" smtClean="0">
                <a:latin typeface="Arial" panose="020B0604020202020204" pitchFamily="34" charset="0"/>
              </a:rPr>
              <a:t>Be honest and impartial, and serve with fidelity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800" smtClean="0">
                <a:latin typeface="Arial" panose="020B0604020202020204" pitchFamily="34" charset="0"/>
              </a:rPr>
              <a:t>Increase the competence and prestige of the profession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50DFF0-E218-4D49-925E-C77121A8D97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914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Fundamental Canons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514350" indent="-5143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400" smtClean="0">
                <a:latin typeface="Arial" panose="020B0604020202020204" pitchFamily="34" charset="0"/>
              </a:rPr>
              <a:t>Hold paramount safety, health, and welfare of the public</a:t>
            </a:r>
          </a:p>
          <a:p>
            <a:pPr marL="514350" indent="-5143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400" smtClean="0">
                <a:latin typeface="Arial" panose="020B0604020202020204" pitchFamily="34" charset="0"/>
              </a:rPr>
              <a:t>Perform services only in areas of competence</a:t>
            </a:r>
          </a:p>
          <a:p>
            <a:pPr marL="514350" indent="-5143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400" smtClean="0">
                <a:latin typeface="Arial" panose="020B0604020202020204" pitchFamily="34" charset="0"/>
              </a:rPr>
              <a:t>Continue and promote professional and ethical development</a:t>
            </a:r>
          </a:p>
          <a:p>
            <a:pPr marL="514350" indent="-5143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400" smtClean="0">
                <a:latin typeface="Arial" panose="020B0604020202020204" pitchFamily="34" charset="0"/>
              </a:rPr>
              <a:t>Act as faithful agents or trustees and avoid conflict of interest</a:t>
            </a:r>
          </a:p>
          <a:p>
            <a:pPr marL="514350" indent="-5143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AutoNum type="arabicParenR"/>
            </a:pPr>
            <a:r>
              <a:rPr lang="en-US" altLang="en-US" sz="2400" smtClean="0">
                <a:latin typeface="Arial" panose="020B0604020202020204" pitchFamily="34" charset="0"/>
              </a:rPr>
              <a:t>Respect proprietary information and intellectual property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F11439-7CDB-4504-8141-687353BC307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688262" cy="128746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Fundamental Canons (continued)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 startAt="6"/>
            </a:pPr>
            <a:r>
              <a:rPr lang="en-US" altLang="en-US" sz="2400" smtClean="0">
                <a:latin typeface="Arial" panose="020B0604020202020204" pitchFamily="34" charset="0"/>
              </a:rPr>
              <a:t>Associate only with reputable persons and organizations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 startAt="6"/>
            </a:pPr>
            <a:r>
              <a:rPr lang="en-US" altLang="en-US" sz="2400" smtClean="0">
                <a:latin typeface="Arial" panose="020B0604020202020204" pitchFamily="34" charset="0"/>
              </a:rPr>
              <a:t>Issue only objective and truthful public statements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 startAt="6"/>
            </a:pPr>
            <a:r>
              <a:rPr lang="en-US" altLang="en-US" sz="2400" smtClean="0">
                <a:latin typeface="Arial" panose="020B0604020202020204" pitchFamily="34" charset="0"/>
              </a:rPr>
              <a:t>Consider environmental impact and sustainable development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 startAt="6"/>
            </a:pPr>
            <a:r>
              <a:rPr lang="en-US" altLang="en-US" sz="2400" smtClean="0">
                <a:latin typeface="Arial" panose="020B0604020202020204" pitchFamily="34" charset="0"/>
              </a:rPr>
              <a:t>Do not seek ethical sanctions against other engineers unless warranted</a:t>
            </a:r>
          </a:p>
          <a:p>
            <a:pPr marL="514350" indent="-514350" eaLnBrk="1" hangingPunct="1">
              <a:buSzPct val="100000"/>
              <a:buFont typeface="Wingdings" panose="05000000000000000000" pitchFamily="2" charset="2"/>
              <a:buAutoNum type="arabicParenR" startAt="6"/>
            </a:pPr>
            <a:r>
              <a:rPr lang="en-US" altLang="en-US" sz="2400" smtClean="0">
                <a:latin typeface="Arial" panose="020B0604020202020204" pitchFamily="34" charset="0"/>
              </a:rPr>
              <a:t>ASME members will abide by Constituiton, By-Laws and Policies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919738-666A-479D-8E51-72EEF89B70D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7200"/>
            <a:ext cx="7688262" cy="136366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1.  Safety, health, and welfare of  the public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5339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Recognize that live/safety/health/welfare depend on engineering decisions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Approve only designs that are safe and conform to standards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If over-ruled, inform client/employer of consequences</a:t>
            </a:r>
          </a:p>
          <a:p>
            <a:pPr marL="800100" lvl="1" indent="-3429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Provide standards/codes/procedures</a:t>
            </a:r>
          </a:p>
          <a:p>
            <a:pPr marL="800100" lvl="1" indent="-3429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Conduct reviews of safety and reliability</a:t>
            </a:r>
          </a:p>
          <a:p>
            <a:pPr marL="800100" lvl="1" indent="-342900" eaLnBrk="1" hangingPunct="1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smtClean="0">
                <a:latin typeface="Arial" panose="020B0604020202020204" pitchFamily="34" charset="0"/>
              </a:rPr>
              <a:t>Inform authority about public danger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Arial" panose="020B0604020202020204" pitchFamily="34" charset="0"/>
              </a:rPr>
              <a:t>Inform authority of ethical violations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8956CD-703D-46FB-B1A2-97FABA303E3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72400" cy="1524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2.  Only in areas of competence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24100"/>
            <a:ext cx="7772400" cy="22479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When qualified by education or experience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May work outside of your field but restricted to area of competence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Do not misrepresent qualifications</a:t>
            </a:r>
          </a:p>
          <a:p>
            <a:pPr eaLnBrk="1" hangingPunct="1"/>
            <a:endParaRPr lang="en-US" altLang="en-US" sz="28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ASME Code of Ethics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396424-756C-451A-9615-98DFB3A18DE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696200" cy="1752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3.  Continue and promote professional and ethical development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314700"/>
            <a:ext cx="7772400" cy="14097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Life-long learning</a:t>
            </a:r>
          </a:p>
          <a:p>
            <a:pPr eaLnBrk="1" hangingPunct="1"/>
            <a:r>
              <a:rPr lang="en-US" altLang="en-US" sz="2800" smtClean="0">
                <a:latin typeface="Arial" panose="020B0604020202020204" pitchFamily="34" charset="0"/>
              </a:rPr>
              <a:t>Provide opportunities for supervisees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57</TotalTime>
  <Pages>16</Pages>
  <Words>707</Words>
  <Application>Microsoft Office PowerPoint</Application>
  <PresentationFormat>On-screen Show (4:3)</PresentationFormat>
  <Paragraphs>120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Tahoma</vt:lpstr>
      <vt:lpstr>Times New Roman</vt:lpstr>
      <vt:lpstr>Wingdings</vt:lpstr>
      <vt:lpstr>Blends</vt:lpstr>
      <vt:lpstr>Engineering Ethics</vt:lpstr>
      <vt:lpstr>Engineering Ethics</vt:lpstr>
      <vt:lpstr>ASME Code of Ethics of Engineers https://www.asme.org/wwwasmeorg/media/ResourceFiles/AboutASME/Get%20Involved/Advocacy/Policy-Publications/P-15-7-Ethics.pdf </vt:lpstr>
      <vt:lpstr>The Fundamental Principles</vt:lpstr>
      <vt:lpstr>The Fundamental Canons</vt:lpstr>
      <vt:lpstr>The Fundamental Canons (continued)</vt:lpstr>
      <vt:lpstr>1.  Safety, health, and welfare of  the public</vt:lpstr>
      <vt:lpstr>2.  Only in areas of competence</vt:lpstr>
      <vt:lpstr>3.  Continue and promote professional and ethical development</vt:lpstr>
      <vt:lpstr>4.  Faithful agents or trustees</vt:lpstr>
      <vt:lpstr>4.  Faithful agents or trustees (continued)</vt:lpstr>
      <vt:lpstr>5. Respect proprietary information and intellectual property </vt:lpstr>
      <vt:lpstr>5. Respect proprietary information and intellectual property (continued)</vt:lpstr>
      <vt:lpstr>6. Associate only with reputable persons and organizations</vt:lpstr>
      <vt:lpstr>7. Issue only objective and truthful public statements </vt:lpstr>
      <vt:lpstr>8. Consider environmental impact and sustainable development</vt:lpstr>
      <vt:lpstr>9. Do not seek ethical sanctions against other engineers unless warranted</vt:lpstr>
      <vt:lpstr>10.  ASME members agree to abide by this Code of Ethics and ASME Constitution, By-Laws and Policies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Ethics</dc:title>
  <dc:subject/>
  <dc:creator>H J Sommer</dc:creator>
  <cp:keywords/>
  <dc:description/>
  <cp:lastModifiedBy>H J Sommer</cp:lastModifiedBy>
  <cp:revision>27</cp:revision>
  <cp:lastPrinted>2018-09-28T13:51:43Z</cp:lastPrinted>
  <dcterms:created xsi:type="dcterms:W3CDTF">1995-03-13T14:24:22Z</dcterms:created>
  <dcterms:modified xsi:type="dcterms:W3CDTF">2019-10-04T15:18:10Z</dcterms:modified>
</cp:coreProperties>
</file>